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257" r:id="rId2"/>
    <p:sldId id="262" r:id="rId3"/>
    <p:sldId id="260" r:id="rId4"/>
    <p:sldId id="276" r:id="rId5"/>
    <p:sldId id="290" r:id="rId6"/>
    <p:sldId id="259" r:id="rId7"/>
    <p:sldId id="284" r:id="rId8"/>
    <p:sldId id="280" r:id="rId9"/>
    <p:sldId id="291" r:id="rId10"/>
    <p:sldId id="293" r:id="rId11"/>
    <p:sldId id="310" r:id="rId12"/>
    <p:sldId id="294" r:id="rId13"/>
    <p:sldId id="296" r:id="rId14"/>
    <p:sldId id="312" r:id="rId15"/>
    <p:sldId id="298" r:id="rId16"/>
    <p:sldId id="313" r:id="rId17"/>
    <p:sldId id="317" r:id="rId18"/>
    <p:sldId id="301" r:id="rId19"/>
    <p:sldId id="315" r:id="rId20"/>
    <p:sldId id="299" r:id="rId21"/>
    <p:sldId id="316" r:id="rId22"/>
    <p:sldId id="318" r:id="rId23"/>
    <p:sldId id="319" r:id="rId24"/>
    <p:sldId id="300" r:id="rId25"/>
    <p:sldId id="320" r:id="rId26"/>
    <p:sldId id="297" r:id="rId27"/>
    <p:sldId id="321" r:id="rId28"/>
    <p:sldId id="266" r:id="rId29"/>
    <p:sldId id="302" r:id="rId30"/>
    <p:sldId id="303" r:id="rId31"/>
    <p:sldId id="305" r:id="rId32"/>
    <p:sldId id="306" r:id="rId33"/>
    <p:sldId id="307" r:id="rId34"/>
    <p:sldId id="308" r:id="rId35"/>
    <p:sldId id="263" r:id="rId36"/>
    <p:sldId id="309" r:id="rId37"/>
    <p:sldId id="268" r:id="rId3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281" autoAdjust="0"/>
  </p:normalViewPr>
  <p:slideViewPr>
    <p:cSldViewPr snapToGrid="0" showGuides="1">
      <p:cViewPr varScale="1">
        <p:scale>
          <a:sx n="103" d="100"/>
          <a:sy n="103" d="100"/>
        </p:scale>
        <p:origin x="85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76A8-9AF7-4339-A52E-1C990CF4F910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8C9EC-B9BF-4084-8DA4-5F264340A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sys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cv2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np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PyQt5.QtGui 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PyQt5.QtWidgets import *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 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QtGui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pandas as pd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form_class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uic.loadUiType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/my_ui_xray_ver3.ui')[0]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QMainWindow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form_class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__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super().__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self.setupUi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self.initUI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self.read_csv_data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self.show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self.setWindowTitle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('Image Load')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self.btn_load.clicked.connect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self.dic_load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self.btn_prev.clicked.connect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self.btn_prev_clicked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self.btn_next.clicked.connect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self.btn_next_clicked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self.btn_add.clicked.connect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self.btn_add_clicked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self.btn_clear.clicked.connect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self.btn_clear_clicked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self.cbox_Sort.currentIndexChanged.connect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self.sorting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self.cbox_dir.currentIndexChanged.connect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self.directory_changed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read_csv_data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pd.read_csv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('data/Data_Entry_2017.csv', encoding='CP949')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self.bb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pd.read_csv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('data/BBox_List_2017.csv', encoding='CP949')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[] 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def sorting(self): - (flag)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label = list(set(self.bb['Finding Label']))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label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채워넣기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self.cbox_Sort.addItem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('All')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for case in label: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self.cbox_Sort.addItem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(case)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flag(self):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조작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최초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버튼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'./'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QFileDialog.getExistingDirectory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폴더선택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target_path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QFileDialog.ShowDirsOnly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self.line_name.setText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self.line_name.clear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btn_add_clicked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cbox_dir_list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for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cbox_dir_list.append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self.cbox_dir.itemText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추가할 경로가 이미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self.cbox_dic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있는지 확인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없을 경우에만 추가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self.dname_flag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1 and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self.line_name.text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 != 0 and not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self.line_name.text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in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cbox_dir_list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self.line_name.text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self.cbox_dir.addItem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btn_clear_clicked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self.clear_data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directory_changed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&gt;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self.sorting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sorting(self):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!=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!= "All":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os.listdir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res1 = self.bb[self.bb['Finding Label'] ==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list(set(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&amp; set(res1['Image Index'].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values.tolist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self.data_load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'/',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self.clear_data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self.cbox_Sort.currentText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== 'All':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os.listdir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self.data_load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'/',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self.clear_data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btn_prev_clicked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&gt;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-= 1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self.data_load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'/',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self.line_index.setText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첫 번째 영상입니다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btn_next_clicked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self.cbox_dir.count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&gt;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)-1: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1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self.file_list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self.findex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self.data_load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'/',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self.line_index.setText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마지막 영상입니다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#-----------------------------------------------------------------------------------------------------------------------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작동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path, name):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self.image_load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(path + name)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self.load_info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(name)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image_load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# load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및 좌우 버튼으로 이미지 표시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img_array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np.fromfile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file_path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np.uint8)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cv2.imdecode(img_array,cv2.IMREAD_COLOR)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h, w, c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img_src.shape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img_src.ndim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2: #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이미지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w,h,img_src.strides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[0], QImage.Format_Grayscale8)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self.bbox_rectangle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bytes_per_line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img_src.shape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[2]*w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img_src,w,h,img_src.strides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[0], QImage.Format_BGR888)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QtGui.QPixmap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는 입출력에 최적화되어 있으며 픽셀단위로 이미지를 다루는 용도로 사용되는 반면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은 화면에 이미지를 출력하는 데 최적화되어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pixmap.scaled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self.lbl_img.width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self.lbl_img.height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QtCore.Qt.KeepAspectRatio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가로세로 비율 유지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QtCore.Qt.IgnoreAspectRatio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비율무시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self.lbl_img.setPixmap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self.lbl_img.update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bbox_rectangle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 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병변 표시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res2 = self.bb[self.bb['Image Index'] ==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self.cur_fname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(res2.index) ==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pass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(res2.index) == 1: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cv2.rectangle(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(int(res2.iloc[0,2]), int(res2.iloc[0,3])),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(int(res2.iloc[0,2] + res2.iloc[0,4]), int(res2.iloc[0,3] + res2.iloc[0,5])),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(0, 255, 255), 3)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cv2.putText(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res2.iloc[0,1], (int(res2.iloc[0,2]), int(res2.iloc[0,3] + res2.iloc[0,5] + 25)),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cv2.FONT_ITALIC,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fontScale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 color=(0, 255, 255), thickness=3)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for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range(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(res2.index)):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cv2.rectangle(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2]), 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3])),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(int(res2.iloc[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2] + 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4]), 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3] + 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5])),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(0, 255, 255), 3)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cv2.putText(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1],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(int(res2.iloc[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2]), int(res2.iloc[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3] + res2.iloc[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5] + 25)),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cv2.FONT_ITALIC,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fontScale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=1, color=(0, 255, 255), thickness=3)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load_info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filename):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환자 정보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data_entry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['Image Index'] == filename]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(res) !=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self.line_index.setText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[0,0])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self.line_Labels.setText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[0,1])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self.line_FU.setText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[0,2]))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self.line_ID.setText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[0,3]))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self.line_Age.setText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[0,4]))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self.line_Gender.setText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[0,5])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self.line_View.setText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[0,6])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self.line_Original_Image.setText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("(" + 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[0,7]) + "  ,  " + 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[0,8]) + ")")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self.line_PixelSpacing.setText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("(" + 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[0,9]) + "  ,  " + 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res.iloc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[0,10]) + ")")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self.clear_data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clear_data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self.lbl_img.clear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self.line_index.clear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self.line_Labels.clear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self.line_FU.clear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self.line_ID.clear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self.line_Age.clear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self.line_Gender.clear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self.line_View.clear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self.line_Original_Image.clear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self.line_PixelSpacing.clear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#-----------------------------------------------------------------------------------------------------------------------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메인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__name__ == '__main__':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app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QApplication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sys.argv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win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sys.exit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app.exec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#-----------------------------------------------------------------------------------------------------------------------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8C9EC-B9BF-4084-8DA4-5F264340A13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73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kaggle.com/datasets/nih-chest-xrays/data" TargetMode="Externa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74EB7-134C-4797-9355-AE02A4AC0FC1}"/>
              </a:ext>
            </a:extLst>
          </p:cNvPr>
          <p:cNvSpPr txBox="1"/>
          <p:nvPr/>
        </p:nvSpPr>
        <p:spPr>
          <a:xfrm>
            <a:off x="705852" y="2359353"/>
            <a:ext cx="587308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b="1" dirty="0">
                <a:solidFill>
                  <a:schemeClr val="bg1"/>
                </a:solidFill>
              </a:rPr>
              <a:t>제공된 이미지 파일과 데이터 파일을 기반으로 </a:t>
            </a:r>
            <a:br>
              <a:rPr lang="en-US" altLang="ko-KR" sz="2000" b="1" dirty="0">
                <a:solidFill>
                  <a:schemeClr val="bg1"/>
                </a:solidFill>
              </a:rPr>
            </a:br>
            <a:r>
              <a:rPr lang="ko-KR" altLang="en-US" sz="2000" b="1" dirty="0">
                <a:solidFill>
                  <a:schemeClr val="bg1"/>
                </a:solidFill>
              </a:rPr>
              <a:t>환자의 </a:t>
            </a:r>
            <a:r>
              <a:rPr lang="en-US" altLang="ko-KR" sz="2000" b="1" dirty="0">
                <a:solidFill>
                  <a:schemeClr val="bg1"/>
                </a:solidFill>
              </a:rPr>
              <a:t>x-ray</a:t>
            </a:r>
            <a:r>
              <a:rPr lang="ko-KR" altLang="en-US" sz="2000" b="1" dirty="0">
                <a:solidFill>
                  <a:schemeClr val="bg1"/>
                </a:solidFill>
              </a:rPr>
              <a:t>사진에 병변을 표기하는 프로그램 제작</a:t>
            </a: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5" y="1069276"/>
            <a:ext cx="6442179" cy="52154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5041783" y="4077050"/>
            <a:ext cx="520118" cy="1342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8B9F531-958E-4D2D-A892-C3B306A74B3D}"/>
              </a:ext>
            </a:extLst>
          </p:cNvPr>
          <p:cNvSpPr txBox="1"/>
          <p:nvPr/>
        </p:nvSpPr>
        <p:spPr>
          <a:xfrm>
            <a:off x="7608815" y="1067137"/>
            <a:ext cx="377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폴더 선택</a:t>
            </a:r>
          </a:p>
          <a:p>
            <a:endParaRPr lang="en-US" altLang="ko-KR" dirty="0"/>
          </a:p>
          <a:p>
            <a:r>
              <a:rPr lang="en-US" altLang="ko-KR" dirty="0"/>
              <a:t>X-Ray</a:t>
            </a:r>
            <a:r>
              <a:rPr lang="ko-KR" altLang="en-US" dirty="0"/>
              <a:t> 사진이 저장된 폴더 지정</a:t>
            </a:r>
          </a:p>
        </p:txBody>
      </p:sp>
    </p:spTree>
    <p:extLst>
      <p:ext uri="{BB962C8B-B14F-4D97-AF65-F5344CB8AC3E}">
        <p14:creationId xmlns:p14="http://schemas.microsoft.com/office/powerpoint/2010/main" val="18381092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73766" y="4934709"/>
            <a:ext cx="1094284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MyMain</a:t>
            </a:r>
            <a:r>
              <a:rPr lang="en-US" altLang="ko-KR" dirty="0"/>
              <a:t> class </a:t>
            </a:r>
            <a:r>
              <a:rPr lang="ko-KR" altLang="en-US" dirty="0"/>
              <a:t>생성 시</a:t>
            </a:r>
            <a:r>
              <a:rPr lang="en-US" altLang="ko-KR" dirty="0"/>
              <a:t> </a:t>
            </a:r>
            <a:r>
              <a:rPr lang="ko-KR" altLang="en-US" dirty="0"/>
              <a:t>메서드 실행</a:t>
            </a:r>
            <a:r>
              <a:rPr lang="en-US" altLang="ko-KR" dirty="0"/>
              <a:t>(def </a:t>
            </a:r>
            <a:r>
              <a:rPr lang="en-US" altLang="ko-KR" dirty="0" err="1"/>
              <a:t>initUI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Ui</a:t>
            </a:r>
            <a:r>
              <a:rPr lang="ko-KR" altLang="en-US" dirty="0"/>
              <a:t>의 </a:t>
            </a:r>
            <a:r>
              <a:rPr lang="en-US" altLang="ko-KR" dirty="0"/>
              <a:t>load</a:t>
            </a:r>
            <a:r>
              <a:rPr lang="ko-KR" altLang="en-US" dirty="0"/>
              <a:t>버튼 클릭 시 메서드</a:t>
            </a:r>
            <a:r>
              <a:rPr lang="en-US" altLang="ko-KR" dirty="0"/>
              <a:t>(def </a:t>
            </a:r>
            <a:r>
              <a:rPr lang="en-US" altLang="ko-KR" dirty="0" err="1"/>
              <a:t>dic_load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폴더 선택창 불러오기 </a:t>
            </a:r>
            <a:r>
              <a:rPr lang="en-US" altLang="ko-KR" dirty="0"/>
              <a:t>– </a:t>
            </a:r>
            <a:r>
              <a:rPr lang="ko-KR" altLang="en-US" dirty="0"/>
              <a:t>선택 시 </a:t>
            </a:r>
            <a:r>
              <a:rPr lang="en-US" altLang="ko-KR" dirty="0" err="1"/>
              <a:t>self.dnam</a:t>
            </a:r>
            <a:r>
              <a:rPr lang="ko-KR" altLang="en-US" dirty="0"/>
              <a:t>에 저장  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30CD-8120-4EDE-8F0D-367DD3020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7" y="1067137"/>
            <a:ext cx="5081190" cy="36318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59C8E04-EA9C-41D8-954C-E1EB074A26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1611" y="1067137"/>
            <a:ext cx="6096000" cy="195593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074820" y="3066303"/>
            <a:ext cx="3123956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51737A25-AB75-4073-B1A7-D2080F4B77D4}"/>
              </a:ext>
            </a:extLst>
          </p:cNvPr>
          <p:cNvSpPr/>
          <p:nvPr/>
        </p:nvSpPr>
        <p:spPr>
          <a:xfrm>
            <a:off x="1176688" y="1881368"/>
            <a:ext cx="969353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3AEC78A-A4FD-4491-8321-F3D7B6B96E07}"/>
              </a:ext>
            </a:extLst>
          </p:cNvPr>
          <p:cNvSpPr txBox="1"/>
          <p:nvPr/>
        </p:nvSpPr>
        <p:spPr>
          <a:xfrm>
            <a:off x="2142087" y="1512036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4198776" y="2698372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5801611" y="1069380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13350182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69276"/>
            <a:ext cx="6433723" cy="5215423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C8C6CC0A-7CCB-45BD-89BE-5CFAE84C8E39}"/>
              </a:ext>
            </a:extLst>
          </p:cNvPr>
          <p:cNvSpPr/>
          <p:nvPr/>
        </p:nvSpPr>
        <p:spPr>
          <a:xfrm>
            <a:off x="4613945" y="1367405"/>
            <a:ext cx="453005" cy="1426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7C54FF-241A-4AF4-B869-97B9D55F872D}"/>
              </a:ext>
            </a:extLst>
          </p:cNvPr>
          <p:cNvSpPr txBox="1"/>
          <p:nvPr/>
        </p:nvSpPr>
        <p:spPr>
          <a:xfrm>
            <a:off x="7608815" y="1067137"/>
            <a:ext cx="377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</a:p>
          <a:p>
            <a:endParaRPr lang="en-US" altLang="ko-KR" dirty="0"/>
          </a:p>
          <a:p>
            <a:r>
              <a:rPr lang="ko-KR" altLang="en-US" dirty="0"/>
              <a:t>지정한 폴더를 항목에 추가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12856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791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04" y="1069276"/>
            <a:ext cx="6436900" cy="52154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916629" y="1585519"/>
            <a:ext cx="3135254" cy="31878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CACF308-240E-4D68-B0F2-8C8F65800C33}"/>
              </a:ext>
            </a:extLst>
          </p:cNvPr>
          <p:cNvSpPr txBox="1"/>
          <p:nvPr/>
        </p:nvSpPr>
        <p:spPr>
          <a:xfrm>
            <a:off x="7608815" y="1067137"/>
            <a:ext cx="377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add</a:t>
            </a:r>
          </a:p>
          <a:p>
            <a:endParaRPr lang="en-US" altLang="ko-KR" dirty="0"/>
          </a:p>
          <a:p>
            <a:r>
              <a:rPr lang="ko-KR" altLang="en-US" dirty="0"/>
              <a:t>앞의 과정을 반복해 </a:t>
            </a:r>
            <a:endParaRPr lang="en-US" altLang="ko-KR" dirty="0"/>
          </a:p>
          <a:p>
            <a:r>
              <a:rPr lang="ko-KR" altLang="en-US" dirty="0"/>
              <a:t>항목에 폴더 추가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185475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CD487E0-9C52-4C67-ADFB-EFCB18AFAC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44" y="1067136"/>
            <a:ext cx="5424036" cy="1944803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73766" y="4934709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Ui</a:t>
            </a:r>
            <a:r>
              <a:rPr lang="ko-KR" altLang="en-US" dirty="0"/>
              <a:t>의 </a:t>
            </a:r>
            <a:r>
              <a:rPr lang="en-US" altLang="ko-KR" dirty="0"/>
              <a:t>add</a:t>
            </a:r>
            <a:r>
              <a:rPr lang="ko-KR" altLang="en-US" dirty="0"/>
              <a:t>버튼 클릭 시 메서드</a:t>
            </a:r>
            <a:r>
              <a:rPr lang="en-US" altLang="ko-KR" dirty="0"/>
              <a:t>(def </a:t>
            </a:r>
            <a:r>
              <a:rPr lang="en-US" altLang="ko-KR" dirty="0" err="1"/>
              <a:t>btn_add_clicked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경로 저장 </a:t>
            </a:r>
            <a:r>
              <a:rPr lang="ko-KR" altLang="en-US" dirty="0" err="1"/>
              <a:t>콤보박스</a:t>
            </a:r>
            <a:r>
              <a:rPr lang="en-US" altLang="ko-KR" dirty="0"/>
              <a:t> (</a:t>
            </a:r>
            <a:r>
              <a:rPr lang="en-US" altLang="ko-KR" dirty="0" err="1"/>
              <a:t>self.cbox_dir</a:t>
            </a:r>
            <a:r>
              <a:rPr lang="en-US" altLang="ko-KR" dirty="0"/>
              <a:t>)</a:t>
            </a:r>
            <a:r>
              <a:rPr lang="ko-KR" altLang="en-US" dirty="0"/>
              <a:t>에 저장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30CD-8120-4EDE-8F0D-367DD302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7" y="1067137"/>
            <a:ext cx="5081190" cy="36318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176688" y="3672802"/>
            <a:ext cx="3404654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4538584" y="3304871"/>
            <a:ext cx="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5801611" y="1069380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712058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9832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특정 질환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70563"/>
            <a:ext cx="6433723" cy="52128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1669237" y="1862355"/>
            <a:ext cx="1703137" cy="74662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Sort(</a:t>
            </a:r>
            <a:r>
              <a:rPr lang="ko-KR" altLang="en-US" dirty="0"/>
              <a:t>질환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원하는 질환 선택 시 해당 질환이 있는 환자의 사진만 나열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39527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5FECADB5-1BA8-43EB-8D32-F2D60C1421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6" y="2481943"/>
            <a:ext cx="5846549" cy="159976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97058" y="5790863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 err="1"/>
              <a:t>MyMain</a:t>
            </a:r>
            <a:r>
              <a:rPr lang="en-US" altLang="ko-KR" dirty="0"/>
              <a:t> class </a:t>
            </a:r>
            <a:r>
              <a:rPr lang="ko-KR" altLang="en-US" dirty="0"/>
              <a:t>생성 시</a:t>
            </a:r>
            <a:r>
              <a:rPr lang="en-US" altLang="ko-KR" dirty="0"/>
              <a:t> </a:t>
            </a:r>
            <a:r>
              <a:rPr lang="ko-KR" altLang="en-US" dirty="0"/>
              <a:t>메서드 실행</a:t>
            </a:r>
            <a:r>
              <a:rPr lang="en-US" altLang="ko-KR" dirty="0"/>
              <a:t>(def </a:t>
            </a:r>
            <a:r>
              <a:rPr lang="en-US" altLang="ko-KR" dirty="0" err="1"/>
              <a:t>read_csv_data</a:t>
            </a:r>
            <a:r>
              <a:rPr lang="en-US" altLang="ko-KR" dirty="0"/>
              <a:t>)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Pandas </a:t>
            </a:r>
            <a:r>
              <a:rPr lang="ko-KR" altLang="en-US" dirty="0"/>
              <a:t>모듈로 </a:t>
            </a:r>
            <a:r>
              <a:rPr lang="en-US" altLang="ko-KR" dirty="0" err="1"/>
              <a:t>dataframe</a:t>
            </a:r>
            <a:r>
              <a:rPr lang="en-US" altLang="ko-KR" dirty="0"/>
              <a:t> </a:t>
            </a:r>
            <a:r>
              <a:rPr lang="ko-KR" altLang="en-US" dirty="0"/>
              <a:t>형태로 파일 읽기 </a:t>
            </a:r>
            <a:r>
              <a:rPr lang="en-US" altLang="ko-KR" dirty="0"/>
              <a:t>– </a:t>
            </a:r>
            <a:r>
              <a:rPr lang="ko-KR" altLang="en-US" dirty="0"/>
              <a:t>읽은 파일의 </a:t>
            </a:r>
            <a:r>
              <a:rPr lang="en-US" altLang="ko-KR" dirty="0"/>
              <a:t>Finding </a:t>
            </a:r>
            <a:r>
              <a:rPr lang="en-US" altLang="ko-KR" dirty="0" err="1"/>
              <a:t>Labeld</a:t>
            </a:r>
            <a:r>
              <a:rPr lang="ko-KR" altLang="en-US" dirty="0"/>
              <a:t>을</a:t>
            </a:r>
            <a:r>
              <a:rPr lang="en-US" altLang="ko-KR" dirty="0"/>
              <a:t> </a:t>
            </a:r>
            <a:r>
              <a:rPr lang="en-US" altLang="ko-KR" dirty="0" err="1"/>
              <a:t>cbox_Sort</a:t>
            </a:r>
            <a:r>
              <a:rPr lang="ko-KR" altLang="en-US" dirty="0"/>
              <a:t>에 </a:t>
            </a:r>
            <a:r>
              <a:rPr lang="ko-KR" altLang="en-US" dirty="0" err="1"/>
              <a:t>채워넣기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30CD-8120-4EDE-8F0D-367DD302041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1044"/>
          <a:stretch/>
        </p:blipFill>
        <p:spPr>
          <a:xfrm>
            <a:off x="673767" y="1067137"/>
            <a:ext cx="5081190" cy="14148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176688" y="2077255"/>
            <a:ext cx="1398568" cy="19008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2575256" y="1707923"/>
            <a:ext cx="21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673765" y="2481943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73000464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06C09113-EE1E-4E6B-99A2-C32C935FEE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4" y="1067137"/>
            <a:ext cx="6095443" cy="385942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73763" y="5148654"/>
            <a:ext cx="109428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ko-KR" dirty="0" err="1"/>
              <a:t>cbox_Sort</a:t>
            </a:r>
            <a:r>
              <a:rPr lang="ko-KR" altLang="en-US" dirty="0"/>
              <a:t>에 채워진 내용물을 기준으로 출력할 이미지의 전체 리스트를 </a:t>
            </a:r>
            <a:r>
              <a:rPr lang="en-US" altLang="ko-KR" dirty="0"/>
              <a:t>sorting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673763" y="1063330"/>
            <a:ext cx="213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</p:spTree>
    <p:extLst>
      <p:ext uri="{BB962C8B-B14F-4D97-AF65-F5344CB8AC3E}">
        <p14:creationId xmlns:p14="http://schemas.microsoft.com/office/powerpoint/2010/main" val="9042201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인덱싱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69276"/>
            <a:ext cx="6433723" cy="52154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1063266" y="5394121"/>
            <a:ext cx="639528" cy="32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4" y="1067137"/>
            <a:ext cx="409382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previous, next</a:t>
            </a:r>
          </a:p>
          <a:p>
            <a:endParaRPr lang="en-US" altLang="ko-KR" dirty="0"/>
          </a:p>
          <a:p>
            <a:r>
              <a:rPr lang="ko-KR" altLang="en-US" dirty="0"/>
              <a:t>선택된 이미지 폴더와 </a:t>
            </a:r>
            <a:r>
              <a:rPr lang="en-US" altLang="ko-KR" dirty="0"/>
              <a:t>Sort </a:t>
            </a:r>
            <a:r>
              <a:rPr lang="ko-KR" altLang="en-US" dirty="0"/>
              <a:t>상태에 따라 나열된 사진을 순차적으로 이동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C028E10-6681-4F88-B17D-268BC6DE949C}"/>
              </a:ext>
            </a:extLst>
          </p:cNvPr>
          <p:cNvSpPr/>
          <p:nvPr/>
        </p:nvSpPr>
        <p:spPr>
          <a:xfrm>
            <a:off x="1853229" y="5395519"/>
            <a:ext cx="639528" cy="32717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11740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BC45ACAB-FE38-423E-B17B-C3FBD03CA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7344" y="1067136"/>
            <a:ext cx="5287113" cy="4410691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30CD-8120-4EDE-8F0D-367DD302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7" y="1067137"/>
            <a:ext cx="5081190" cy="36318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176688" y="3280907"/>
            <a:ext cx="3525954" cy="39535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4641408" y="2912976"/>
            <a:ext cx="5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5801611" y="1069380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455F7-1619-470A-A5C5-02F95BB2ABCD}"/>
              </a:ext>
            </a:extLst>
          </p:cNvPr>
          <p:cNvSpPr txBox="1"/>
          <p:nvPr/>
        </p:nvSpPr>
        <p:spPr>
          <a:xfrm>
            <a:off x="673766" y="5550522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Ui</a:t>
            </a:r>
            <a:r>
              <a:rPr lang="ko-KR" altLang="en-US" dirty="0"/>
              <a:t>의 </a:t>
            </a:r>
            <a:r>
              <a:rPr lang="en-US" altLang="ko-KR" dirty="0"/>
              <a:t>&lt;&lt;</a:t>
            </a:r>
            <a:r>
              <a:rPr lang="ko-KR" altLang="en-US" dirty="0"/>
              <a:t>버튼</a:t>
            </a:r>
            <a:r>
              <a:rPr lang="en-US" altLang="ko-KR" dirty="0"/>
              <a:t>(</a:t>
            </a:r>
            <a:r>
              <a:rPr lang="en-US" altLang="ko-KR" dirty="0" err="1"/>
              <a:t>btn_prev</a:t>
            </a:r>
            <a:r>
              <a:rPr lang="en-US" altLang="ko-KR" dirty="0"/>
              <a:t>), &gt;&gt;(</a:t>
            </a:r>
            <a:r>
              <a:rPr lang="en-US" altLang="ko-KR" dirty="0" err="1"/>
              <a:t>btn_next</a:t>
            </a:r>
            <a:r>
              <a:rPr lang="en-US" altLang="ko-KR" dirty="0"/>
              <a:t>)</a:t>
            </a:r>
            <a:r>
              <a:rPr lang="ko-KR" altLang="en-US" dirty="0"/>
              <a:t> 클릭 시 지정된 메서드 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사진 인덱싱 및 </a:t>
            </a:r>
            <a:r>
              <a:rPr lang="en-US" altLang="ko-KR" dirty="0"/>
              <a:t>def </a:t>
            </a:r>
            <a:r>
              <a:rPr lang="en-US" altLang="ko-KR" dirty="0" err="1"/>
              <a:t>data_load</a:t>
            </a:r>
            <a:r>
              <a:rPr lang="ko-KR" altLang="en-US" dirty="0"/>
              <a:t>를 통해 이미지와 정보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163205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프로그램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제작</a:t>
            </a:r>
            <a:endParaRPr lang="en-US" altLang="ko-KR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개선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34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병변 및 정보 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70563"/>
            <a:ext cx="6433723" cy="521284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3766656" y="1870745"/>
            <a:ext cx="3414319" cy="337237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환자 정보 및 병변 표시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Bbox</a:t>
            </a:r>
            <a:r>
              <a:rPr lang="en-US" altLang="ko-KR" dirty="0"/>
              <a:t> </a:t>
            </a:r>
            <a:r>
              <a:rPr lang="ko-KR" altLang="en-US" dirty="0"/>
              <a:t>및 </a:t>
            </a:r>
            <a:r>
              <a:rPr lang="en-US" altLang="ko-KR" dirty="0" err="1"/>
              <a:t>Data_entry</a:t>
            </a:r>
            <a:r>
              <a:rPr lang="en-US" altLang="ko-KR" dirty="0"/>
              <a:t> </a:t>
            </a:r>
            <a:r>
              <a:rPr lang="ko-KR" altLang="en-US" dirty="0"/>
              <a:t>파일의 정보 표시</a:t>
            </a:r>
            <a:endParaRPr lang="en-US" altLang="ko-KR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39BDEEB-7652-44D8-8DDD-86C9ED5F8BED}"/>
              </a:ext>
            </a:extLst>
          </p:cNvPr>
          <p:cNvSpPr/>
          <p:nvPr/>
        </p:nvSpPr>
        <p:spPr>
          <a:xfrm>
            <a:off x="1074820" y="2000254"/>
            <a:ext cx="2324837" cy="155667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67373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57EA8DCC-EE72-4CF6-A417-F666E92A6F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3853" y="1061252"/>
            <a:ext cx="7944959" cy="316274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A9CAB1-51DF-4E19-BCDB-6C9A192BA9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6" y="1061252"/>
            <a:ext cx="2591162" cy="75258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673766" y="1067136"/>
            <a:ext cx="5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3683853" y="1077476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455F7-1619-470A-A5C5-02F95BB2ABCD}"/>
              </a:ext>
            </a:extLst>
          </p:cNvPr>
          <p:cNvSpPr txBox="1"/>
          <p:nvPr/>
        </p:nvSpPr>
        <p:spPr>
          <a:xfrm>
            <a:off x="673766" y="5550522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def sort, def </a:t>
            </a:r>
            <a:r>
              <a:rPr lang="en-US" altLang="ko-KR" dirty="0" err="1"/>
              <a:t>btn_prev_clicked,def</a:t>
            </a:r>
            <a:r>
              <a:rPr lang="en-US" altLang="ko-KR" dirty="0"/>
              <a:t> </a:t>
            </a:r>
            <a:r>
              <a:rPr lang="en-US" altLang="ko-KR" dirty="0" err="1"/>
              <a:t>btn_next</a:t>
            </a:r>
            <a:r>
              <a:rPr lang="en-US" altLang="ko-KR" dirty="0"/>
              <a:t> _clicked</a:t>
            </a:r>
            <a:r>
              <a:rPr lang="ko-KR" altLang="en-US" dirty="0"/>
              <a:t> 메서드 실행 시 </a:t>
            </a:r>
            <a:r>
              <a:rPr lang="en-US" altLang="ko-KR" dirty="0"/>
              <a:t>def </a:t>
            </a:r>
            <a:r>
              <a:rPr lang="en-US" altLang="ko-KR" dirty="0" err="1"/>
              <a:t>data_load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실행된 </a:t>
            </a:r>
            <a:r>
              <a:rPr lang="en-US" altLang="ko-KR" dirty="0"/>
              <a:t>def</a:t>
            </a:r>
            <a:r>
              <a:rPr lang="ko-KR" altLang="en-US" dirty="0"/>
              <a:t> </a:t>
            </a:r>
            <a:r>
              <a:rPr lang="en-US" altLang="ko-KR" dirty="0" err="1"/>
              <a:t>load_info</a:t>
            </a:r>
            <a:r>
              <a:rPr lang="ko-KR" altLang="en-US" dirty="0"/>
              <a:t> 메서드를 통해 환자의 정보를 출력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565934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71DC9DE-24FC-4AAA-B17B-4BB97F53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494"/>
          <a:stretch/>
        </p:blipFill>
        <p:spPr>
          <a:xfrm>
            <a:off x="673766" y="1077477"/>
            <a:ext cx="6538797" cy="433942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673766" y="1067136"/>
            <a:ext cx="5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③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455F7-1619-470A-A5C5-02F95BB2ABCD}"/>
              </a:ext>
            </a:extLst>
          </p:cNvPr>
          <p:cNvSpPr txBox="1"/>
          <p:nvPr/>
        </p:nvSpPr>
        <p:spPr>
          <a:xfrm>
            <a:off x="673766" y="5550522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ko-KR" altLang="en-US" dirty="0"/>
              <a:t>실행된 </a:t>
            </a:r>
            <a:r>
              <a:rPr lang="en-US" altLang="ko-KR" dirty="0"/>
              <a:t>def </a:t>
            </a:r>
            <a:r>
              <a:rPr lang="en-US" altLang="ko-KR" dirty="0" err="1"/>
              <a:t>image_load</a:t>
            </a:r>
            <a:r>
              <a:rPr lang="en-US" altLang="ko-KR" dirty="0"/>
              <a:t> </a:t>
            </a:r>
            <a:r>
              <a:rPr lang="ko-KR" altLang="en-US" dirty="0"/>
              <a:t>메서드를 통해 환자의 </a:t>
            </a:r>
            <a:r>
              <a:rPr lang="en-US" altLang="ko-KR" dirty="0"/>
              <a:t>x-ray </a:t>
            </a:r>
            <a:r>
              <a:rPr lang="ko-KR" altLang="en-US" dirty="0"/>
              <a:t>사진을 출력</a:t>
            </a:r>
            <a:endParaRPr lang="en-US" altLang="ko-KR" dirty="0"/>
          </a:p>
          <a:p>
            <a:pPr marL="342900" indent="-342900">
              <a:buFont typeface="+mj-ea"/>
              <a:buAutoNum type="circleNumDbPlain" startAt="3"/>
            </a:pPr>
            <a:endParaRPr lang="en-US" altLang="ko-KR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1156E7F-CD93-493B-A139-AD6BDCA8DFA3}"/>
              </a:ext>
            </a:extLst>
          </p:cNvPr>
          <p:cNvSpPr txBox="1"/>
          <p:nvPr/>
        </p:nvSpPr>
        <p:spPr>
          <a:xfrm>
            <a:off x="3340359" y="2202421"/>
            <a:ext cx="5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C7CB83F-2A3B-4EA1-A734-A4BC49C5C042}"/>
              </a:ext>
            </a:extLst>
          </p:cNvPr>
          <p:cNvSpPr/>
          <p:nvPr/>
        </p:nvSpPr>
        <p:spPr>
          <a:xfrm>
            <a:off x="1210862" y="2576923"/>
            <a:ext cx="2129497" cy="240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56276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66FA2DE-BE2A-4CAB-86C5-40C00A200A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766" y="1067136"/>
            <a:ext cx="8897592" cy="416300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673766" y="1067136"/>
            <a:ext cx="537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④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51455F7-1619-470A-A5C5-02F95BB2ABCD}"/>
              </a:ext>
            </a:extLst>
          </p:cNvPr>
          <p:cNvSpPr txBox="1"/>
          <p:nvPr/>
        </p:nvSpPr>
        <p:spPr>
          <a:xfrm>
            <a:off x="673766" y="5550522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ko-KR" dirty="0"/>
              <a:t>def </a:t>
            </a:r>
            <a:r>
              <a:rPr lang="en-US" altLang="ko-KR" dirty="0" err="1"/>
              <a:t>image_load</a:t>
            </a:r>
            <a:r>
              <a:rPr lang="en-US" altLang="ko-KR" dirty="0"/>
              <a:t> </a:t>
            </a:r>
            <a:r>
              <a:rPr lang="ko-KR" altLang="en-US" dirty="0"/>
              <a:t>메서드 과정 중 환자의 </a:t>
            </a:r>
            <a:r>
              <a:rPr lang="en-US" altLang="ko-KR" dirty="0"/>
              <a:t>x-ray </a:t>
            </a:r>
            <a:r>
              <a:rPr lang="ko-KR" altLang="en-US" dirty="0"/>
              <a:t>사진에 병변의 표시가 가능한 경우</a:t>
            </a:r>
            <a:endParaRPr lang="en-US" altLang="ko-KR" dirty="0"/>
          </a:p>
          <a:p>
            <a:r>
              <a:rPr lang="en-US" altLang="ko-KR" dirty="0"/>
              <a:t>	def</a:t>
            </a:r>
            <a:r>
              <a:rPr lang="ko-KR" altLang="en-US" dirty="0"/>
              <a:t> </a:t>
            </a:r>
            <a:r>
              <a:rPr lang="en-US" altLang="ko-KR" dirty="0" err="1"/>
              <a:t>bbox_rectangle</a:t>
            </a:r>
            <a:r>
              <a:rPr lang="en-US" altLang="ko-KR" dirty="0"/>
              <a:t> </a:t>
            </a:r>
            <a:r>
              <a:rPr lang="ko-KR" altLang="en-US" dirty="0"/>
              <a:t>메서드를 통해 이미지 처리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6389073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69276"/>
            <a:ext cx="6433723" cy="521542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0A02558-B3FB-44A2-B6E5-A5A03D6FDAF7}"/>
              </a:ext>
            </a:extLst>
          </p:cNvPr>
          <p:cNvSpPr/>
          <p:nvPr/>
        </p:nvSpPr>
        <p:spPr>
          <a:xfrm>
            <a:off x="4110605" y="1593908"/>
            <a:ext cx="444617" cy="15100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clear</a:t>
            </a:r>
          </a:p>
          <a:p>
            <a:endParaRPr lang="en-US" altLang="ko-KR" dirty="0"/>
          </a:p>
          <a:p>
            <a:r>
              <a:rPr lang="ko-KR" altLang="en-US" dirty="0"/>
              <a:t>선택된 모든 폴더를 항목에서 제거</a:t>
            </a:r>
          </a:p>
        </p:txBody>
      </p:sp>
    </p:spTree>
    <p:extLst>
      <p:ext uri="{BB962C8B-B14F-4D97-AF65-F5344CB8AC3E}">
        <p14:creationId xmlns:p14="http://schemas.microsoft.com/office/powerpoint/2010/main" val="10369374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612351E-A6BF-411C-B6C3-A8A89F8F4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60801" y="1067771"/>
            <a:ext cx="2391109" cy="6858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73766" y="4934709"/>
            <a:ext cx="109428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Ui</a:t>
            </a:r>
            <a:r>
              <a:rPr lang="ko-KR" altLang="en-US" dirty="0"/>
              <a:t>의 </a:t>
            </a:r>
            <a:r>
              <a:rPr lang="en-US" altLang="ko-KR" dirty="0"/>
              <a:t>clear</a:t>
            </a:r>
            <a:r>
              <a:rPr lang="ko-KR" altLang="en-US" dirty="0"/>
              <a:t>버튼 클릭 시 메서드</a:t>
            </a:r>
            <a:r>
              <a:rPr lang="en-US" altLang="ko-KR" dirty="0"/>
              <a:t>(def </a:t>
            </a:r>
            <a:r>
              <a:rPr lang="en-US" altLang="ko-KR" dirty="0" err="1"/>
              <a:t>btn_clear_clicked</a:t>
            </a:r>
            <a:r>
              <a:rPr lang="en-US" altLang="ko-KR" dirty="0"/>
              <a:t>)</a:t>
            </a:r>
            <a:r>
              <a:rPr lang="ko-KR" altLang="en-US" dirty="0"/>
              <a:t> 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ko-KR" altLang="en-US" dirty="0"/>
              <a:t>메서드 실행 시 경로가 저장된 </a:t>
            </a:r>
            <a:r>
              <a:rPr lang="en-US" altLang="ko-KR" dirty="0" err="1"/>
              <a:t>cbox_dir</a:t>
            </a:r>
            <a:r>
              <a:rPr lang="en-US" altLang="ko-KR" dirty="0"/>
              <a:t> </a:t>
            </a:r>
            <a:r>
              <a:rPr lang="ko-KR" altLang="en-US" dirty="0" err="1"/>
              <a:t>콤보박스의</a:t>
            </a:r>
            <a:r>
              <a:rPr lang="ko-KR" altLang="en-US" dirty="0"/>
              <a:t> 내용 초기화</a:t>
            </a:r>
            <a:r>
              <a:rPr lang="en-US" altLang="ko-KR" dirty="0"/>
              <a:t>, def</a:t>
            </a:r>
            <a:r>
              <a:rPr lang="ko-KR" altLang="en-US" dirty="0"/>
              <a:t> </a:t>
            </a:r>
            <a:r>
              <a:rPr lang="en-US" altLang="ko-KR" dirty="0" err="1"/>
              <a:t>clear_data</a:t>
            </a:r>
            <a:r>
              <a:rPr lang="en-US" altLang="ko-KR" dirty="0"/>
              <a:t> </a:t>
            </a:r>
            <a:r>
              <a:rPr lang="ko-KR" altLang="en-US" dirty="0"/>
              <a:t>메서드 실행</a:t>
            </a:r>
            <a:endParaRPr lang="en-US" altLang="ko-KR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65430CD-8120-4EDE-8F0D-367DD3020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767" y="1067137"/>
            <a:ext cx="5081190" cy="3631802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176688" y="3868747"/>
            <a:ext cx="3656582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4790512" y="3500816"/>
            <a:ext cx="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5801611" y="1069380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51182ECE-6A4A-4F0C-B7DD-3F4D421941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0801" y="2136356"/>
            <a:ext cx="2915057" cy="2562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356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초기화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093" y="1070563"/>
            <a:ext cx="6433723" cy="521284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clear</a:t>
            </a:r>
          </a:p>
          <a:p>
            <a:endParaRPr lang="en-US" altLang="ko-KR" dirty="0"/>
          </a:p>
          <a:p>
            <a:r>
              <a:rPr lang="en-US" altLang="ko-KR" dirty="0"/>
              <a:t>clear </a:t>
            </a:r>
            <a:r>
              <a:rPr lang="ko-KR" altLang="en-US" dirty="0"/>
              <a:t>시 출력된 이미지와 </a:t>
            </a:r>
            <a:endParaRPr lang="en-US" altLang="ko-KR" dirty="0"/>
          </a:p>
          <a:p>
            <a:r>
              <a:rPr lang="ko-KR" altLang="en-US" dirty="0"/>
              <a:t>정보도 제거</a:t>
            </a:r>
          </a:p>
        </p:txBody>
      </p:sp>
    </p:spTree>
    <p:extLst>
      <p:ext uri="{BB962C8B-B14F-4D97-AF65-F5344CB8AC3E}">
        <p14:creationId xmlns:p14="http://schemas.microsoft.com/office/powerpoint/2010/main" val="39769361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56FFEB60-AF4F-49D2-865A-16D6F0FC17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170" y="1076585"/>
            <a:ext cx="6244601" cy="397239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182ECE-6A4A-4F0C-B7DD-3F4D42194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0435" y="2486395"/>
            <a:ext cx="2915057" cy="256258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612351E-A6BF-411C-B6C3-A8A89F8F46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0435" y="1067137"/>
            <a:ext cx="2391109" cy="685896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673766" y="5084005"/>
            <a:ext cx="109428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Clear </a:t>
            </a:r>
            <a:r>
              <a:rPr lang="ko-KR" altLang="en-US" dirty="0"/>
              <a:t>버튼 클릭 시</a:t>
            </a:r>
            <a:r>
              <a:rPr lang="en-US" altLang="ko-KR" dirty="0"/>
              <a:t>(def</a:t>
            </a:r>
            <a:r>
              <a:rPr lang="ko-KR" altLang="en-US" dirty="0"/>
              <a:t> </a:t>
            </a:r>
            <a:r>
              <a:rPr lang="en-US" altLang="ko-KR" dirty="0" err="1"/>
              <a:t>btn_clear_clicked</a:t>
            </a:r>
            <a:r>
              <a:rPr lang="en-US" altLang="ko-KR" dirty="0"/>
              <a:t>), Sort </a:t>
            </a:r>
            <a:r>
              <a:rPr lang="ko-KR" altLang="en-US" dirty="0"/>
              <a:t>기준 변경 시 표시할 이미지가 없을 경우</a:t>
            </a:r>
            <a:r>
              <a:rPr lang="en-US" altLang="ko-KR" dirty="0"/>
              <a:t>(def Sort) def </a:t>
            </a:r>
            <a:r>
              <a:rPr lang="en-US" altLang="ko-KR" dirty="0" err="1"/>
              <a:t>clear_data</a:t>
            </a:r>
            <a:r>
              <a:rPr lang="en-US" altLang="ko-KR" dirty="0"/>
              <a:t> </a:t>
            </a:r>
            <a:r>
              <a:rPr lang="ko-KR" altLang="en-US" dirty="0"/>
              <a:t>실행</a:t>
            </a:r>
            <a:endParaRPr lang="en-US" altLang="ko-KR" dirty="0"/>
          </a:p>
          <a:p>
            <a:pPr marL="342900" indent="-342900">
              <a:buFont typeface="+mj-ea"/>
              <a:buAutoNum type="circleNumDbPlain"/>
            </a:pPr>
            <a:r>
              <a:rPr lang="en-US" altLang="ko-KR" dirty="0"/>
              <a:t>def </a:t>
            </a:r>
            <a:r>
              <a:rPr lang="en-US" altLang="ko-KR" dirty="0" err="1"/>
              <a:t>clear_data</a:t>
            </a:r>
            <a:r>
              <a:rPr lang="en-US" altLang="ko-KR" dirty="0"/>
              <a:t> </a:t>
            </a:r>
            <a:r>
              <a:rPr lang="ko-KR" altLang="en-US" dirty="0"/>
              <a:t>실행 시 표시된 환자 정보 제거 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BC31E78-D528-492F-AA2E-66A6DAA2B4DF}"/>
              </a:ext>
            </a:extLst>
          </p:cNvPr>
          <p:cNvSpPr/>
          <p:nvPr/>
        </p:nvSpPr>
        <p:spPr>
          <a:xfrm>
            <a:off x="1702794" y="3123162"/>
            <a:ext cx="1115051" cy="217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68A783-A18E-4F47-B799-CD3B42363A83}"/>
              </a:ext>
            </a:extLst>
          </p:cNvPr>
          <p:cNvSpPr txBox="1"/>
          <p:nvPr/>
        </p:nvSpPr>
        <p:spPr>
          <a:xfrm>
            <a:off x="668170" y="1082530"/>
            <a:ext cx="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29E4371-C4C9-4D01-96F1-8B642E46E471}"/>
              </a:ext>
            </a:extLst>
          </p:cNvPr>
          <p:cNvSpPr txBox="1"/>
          <p:nvPr/>
        </p:nvSpPr>
        <p:spPr>
          <a:xfrm>
            <a:off x="7120435" y="2404604"/>
            <a:ext cx="4758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②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E257919-1B67-45F3-9767-C47C31094BFA}"/>
              </a:ext>
            </a:extLst>
          </p:cNvPr>
          <p:cNvSpPr/>
          <p:nvPr/>
        </p:nvSpPr>
        <p:spPr>
          <a:xfrm>
            <a:off x="1702793" y="4833967"/>
            <a:ext cx="1115051" cy="2171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7DE161A-5DD6-4C61-B394-F34B480FF95F}"/>
              </a:ext>
            </a:extLst>
          </p:cNvPr>
          <p:cNvSpPr/>
          <p:nvPr/>
        </p:nvSpPr>
        <p:spPr>
          <a:xfrm>
            <a:off x="7432699" y="1520890"/>
            <a:ext cx="1384730" cy="232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7F7D249-E7D7-467C-B113-9CABC1860679}"/>
              </a:ext>
            </a:extLst>
          </p:cNvPr>
          <p:cNvSpPr txBox="1"/>
          <p:nvPr/>
        </p:nvSpPr>
        <p:spPr>
          <a:xfrm>
            <a:off x="7120435" y="1064904"/>
            <a:ext cx="5186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①</a:t>
            </a:r>
          </a:p>
        </p:txBody>
      </p:sp>
    </p:spTree>
    <p:extLst>
      <p:ext uri="{BB962C8B-B14F-4D97-AF65-F5344CB8AC3E}">
        <p14:creationId xmlns:p14="http://schemas.microsoft.com/office/powerpoint/2010/main" val="27978851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465061" y="343843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my_ui_xray_ver3">
            <a:hlinkClick r:id="" action="ppaction://media"/>
            <a:extLst>
              <a:ext uri="{FF2B5EF4-FFF2-40B4-BE49-F238E27FC236}">
                <a16:creationId xmlns:a16="http://schemas.microsoft.com/office/drawing/2014/main" id="{E654A2AE-E469-443D-A9A5-1E29E74F6A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03865" y="1070611"/>
            <a:ext cx="6419467" cy="521280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작동 영상</a:t>
            </a:r>
          </a:p>
        </p:txBody>
      </p:sp>
    </p:spTree>
    <p:extLst>
      <p:ext uri="{BB962C8B-B14F-4D97-AF65-F5344CB8AC3E}">
        <p14:creationId xmlns:p14="http://schemas.microsoft.com/office/powerpoint/2010/main" val="9058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97275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프로그램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329" y="752714"/>
            <a:ext cx="6938620" cy="610027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48E2A57-E003-4499-8192-4F0C027D3F5C}"/>
              </a:ext>
            </a:extLst>
          </p:cNvPr>
          <p:cNvSpPr txBox="1"/>
          <p:nvPr/>
        </p:nvSpPr>
        <p:spPr>
          <a:xfrm>
            <a:off x="7520473" y="752713"/>
            <a:ext cx="4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전문은 슬라이드 노트에서 확인 가능</a:t>
            </a:r>
          </a:p>
        </p:txBody>
      </p:sp>
    </p:spTree>
    <p:extLst>
      <p:ext uri="{BB962C8B-B14F-4D97-AF65-F5344CB8AC3E}">
        <p14:creationId xmlns:p14="http://schemas.microsoft.com/office/powerpoint/2010/main" val="22482634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752713"/>
            <a:ext cx="6938620" cy="44317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983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757722"/>
            <a:ext cx="6678380" cy="6100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30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752713"/>
            <a:ext cx="6938620" cy="3852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217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752713"/>
            <a:ext cx="5879418" cy="610027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CC4A1A6-8522-4E77-B170-1D89B5AACFA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752713"/>
            <a:ext cx="6096000" cy="616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5966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개선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37331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AI</a:t>
            </a:r>
            <a:r>
              <a:rPr lang="ko-KR" altLang="en-US" dirty="0"/>
              <a:t>가 아닌 사람이 사전에 병변을 표시</a:t>
            </a:r>
            <a:endParaRPr lang="en-US" altLang="ko-KR" dirty="0"/>
          </a:p>
          <a:p>
            <a:r>
              <a:rPr lang="ko-KR" altLang="en-US" dirty="0"/>
              <a:t>새로운 이미지 파일에 대해 적용이 불가능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D7465-683F-499D-9D70-75B80AF9AE95}"/>
              </a:ext>
            </a:extLst>
          </p:cNvPr>
          <p:cNvSpPr txBox="1"/>
          <p:nvPr/>
        </p:nvSpPr>
        <p:spPr>
          <a:xfrm>
            <a:off x="724828" y="145464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97155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1788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개요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EC8B372-26F8-50F0-8849-4A8E8B5EE9B3}"/>
              </a:ext>
            </a:extLst>
          </p:cNvPr>
          <p:cNvSpPr/>
          <p:nvPr/>
        </p:nvSpPr>
        <p:spPr>
          <a:xfrm>
            <a:off x="825500" y="1333500"/>
            <a:ext cx="5270500" cy="48133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7D41647B-7265-6B71-EE75-00BB781FE261}"/>
              </a:ext>
            </a:extLst>
          </p:cNvPr>
          <p:cNvSpPr/>
          <p:nvPr/>
        </p:nvSpPr>
        <p:spPr>
          <a:xfrm>
            <a:off x="1193800" y="4635502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3FD7F00E-5650-8510-6A99-5E2B74100C43}"/>
              </a:ext>
            </a:extLst>
          </p:cNvPr>
          <p:cNvSpPr/>
          <p:nvPr/>
        </p:nvSpPr>
        <p:spPr>
          <a:xfrm>
            <a:off x="2978150" y="4756150"/>
            <a:ext cx="965200" cy="9652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출력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F81E98A8-5D72-CCC1-EFB5-FAEE3248A78C}"/>
              </a:ext>
            </a:extLst>
          </p:cNvPr>
          <p:cNvGrpSpPr/>
          <p:nvPr/>
        </p:nvGrpSpPr>
        <p:grpSpPr>
          <a:xfrm>
            <a:off x="1220718" y="1663700"/>
            <a:ext cx="708164" cy="4483100"/>
            <a:chOff x="1220718" y="1663700"/>
            <a:chExt cx="708164" cy="4483100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2A3B02B2-3A67-3E1F-7466-7074C77C7E49}"/>
                </a:ext>
              </a:extLst>
            </p:cNvPr>
            <p:cNvSpPr/>
            <p:nvPr/>
          </p:nvSpPr>
          <p:spPr>
            <a:xfrm>
              <a:off x="1393963" y="1663700"/>
              <a:ext cx="345936" cy="4165600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이등변 삼각형 38">
              <a:extLst>
                <a:ext uri="{FF2B5EF4-FFF2-40B4-BE49-F238E27FC236}">
                  <a16:creationId xmlns:a16="http://schemas.microsoft.com/office/drawing/2014/main" id="{338BD2FC-64ED-B995-7B18-4FE540E1EF48}"/>
                </a:ext>
              </a:extLst>
            </p:cNvPr>
            <p:cNvSpPr/>
            <p:nvPr/>
          </p:nvSpPr>
          <p:spPr>
            <a:xfrm flipV="1">
              <a:off x="1220718" y="5829301"/>
              <a:ext cx="708164" cy="317499"/>
            </a:xfrm>
            <a:prstGeom prst="triangle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D4CE3FA-1382-F747-7F20-573279A09A10}"/>
              </a:ext>
            </a:extLst>
          </p:cNvPr>
          <p:cNvSpPr/>
          <p:nvPr/>
        </p:nvSpPr>
        <p:spPr>
          <a:xfrm>
            <a:off x="1193800" y="1663700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87E22416-8DCF-35C9-EE77-9A3096A60502}"/>
              </a:ext>
            </a:extLst>
          </p:cNvPr>
          <p:cNvSpPr/>
          <p:nvPr/>
        </p:nvSpPr>
        <p:spPr>
          <a:xfrm>
            <a:off x="1787664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>
                <a:solidFill>
                  <a:schemeClr val="tx1"/>
                </a:solidFill>
              </a:rPr>
              <a:t>환자 정보</a:t>
            </a: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E0369055-04B7-7457-1D9E-AB015FE755F1}"/>
              </a:ext>
            </a:extLst>
          </p:cNvPr>
          <p:cNvSpPr/>
          <p:nvPr/>
        </p:nvSpPr>
        <p:spPr>
          <a:xfrm>
            <a:off x="2978150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</a:rPr>
              <a:t>병변</a:t>
            </a: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6958DF1B-B800-B382-738D-E957E3AB9E10}"/>
              </a:ext>
            </a:extLst>
          </p:cNvPr>
          <p:cNvSpPr/>
          <p:nvPr/>
        </p:nvSpPr>
        <p:spPr>
          <a:xfrm>
            <a:off x="4168636" y="1778000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X-Ray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5CB9B75-E94B-0576-4F23-B68E7AFFC9B6}"/>
              </a:ext>
            </a:extLst>
          </p:cNvPr>
          <p:cNvSpPr/>
          <p:nvPr/>
        </p:nvSpPr>
        <p:spPr>
          <a:xfrm>
            <a:off x="1193800" y="3149601"/>
            <a:ext cx="4533900" cy="1193800"/>
          </a:xfrm>
          <a:prstGeom prst="roundRect">
            <a:avLst>
              <a:gd name="adj" fmla="val 2411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F66A233C-B28F-5B93-58C6-F6AC6B6BA082}"/>
              </a:ext>
            </a:extLst>
          </p:cNvPr>
          <p:cNvSpPr/>
          <p:nvPr/>
        </p:nvSpPr>
        <p:spPr>
          <a:xfrm>
            <a:off x="2358886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데이터</a:t>
            </a: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D3EBDF3-3922-7ACC-1A82-DCA66388311F}"/>
              </a:ext>
            </a:extLst>
          </p:cNvPr>
          <p:cNvSpPr/>
          <p:nvPr/>
        </p:nvSpPr>
        <p:spPr>
          <a:xfrm>
            <a:off x="3549372" y="3282603"/>
            <a:ext cx="965200" cy="965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이미지</a:t>
            </a:r>
          </a:p>
        </p:txBody>
      </p:sp>
      <p:cxnSp>
        <p:nvCxnSpPr>
          <p:cNvPr id="49" name="직선 연결선 48">
            <a:extLst>
              <a:ext uri="{FF2B5EF4-FFF2-40B4-BE49-F238E27FC236}">
                <a16:creationId xmlns:a16="http://schemas.microsoft.com/office/drawing/2014/main" id="{ECD3E47C-6CD2-75A6-AB73-7E3BB33740BE}"/>
              </a:ext>
            </a:extLst>
          </p:cNvPr>
          <p:cNvCxnSpPr/>
          <p:nvPr/>
        </p:nvCxnSpPr>
        <p:spPr>
          <a:xfrm>
            <a:off x="6096000" y="3148199"/>
            <a:ext cx="5156200" cy="0"/>
          </a:xfrm>
          <a:prstGeom prst="line">
            <a:avLst/>
          </a:prstGeom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9933245-669F-18B5-8936-0FA4BEC44776}"/>
              </a:ext>
            </a:extLst>
          </p:cNvPr>
          <p:cNvSpPr txBox="1"/>
          <p:nvPr/>
        </p:nvSpPr>
        <p:spPr>
          <a:xfrm>
            <a:off x="6321286" y="2470634"/>
            <a:ext cx="23903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제목을 입력하세요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0E31D278-B6E8-AF53-1BBA-D3FF6D29A2D2}"/>
              </a:ext>
            </a:extLst>
          </p:cNvPr>
          <p:cNvSpPr txBox="1"/>
          <p:nvPr/>
        </p:nvSpPr>
        <p:spPr>
          <a:xfrm>
            <a:off x="6321286" y="3416520"/>
            <a:ext cx="493091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환자 정보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병변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X-Ray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사진으로부터 데이터</a:t>
            </a:r>
            <a:r>
              <a:rPr lang="en-US" altLang="ko-KR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추출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추출한 정보를 바탕으로 </a:t>
            </a:r>
            <a:r>
              <a:rPr lang="en-US" altLang="ko-KR" sz="14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ui</a:t>
            </a:r>
            <a:r>
              <a:rPr lang="ko-KR" altLang="en-US" sz="1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에 출력</a:t>
            </a:r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just"/>
            <a:endParaRPr lang="en-US" altLang="ko-KR" sz="1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1898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0687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1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8918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개요</a:t>
            </a: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153B2DD2-BF5C-4364-86E6-9CBF83BD2331}"/>
              </a:ext>
            </a:extLst>
          </p:cNvPr>
          <p:cNvSpPr/>
          <p:nvPr/>
        </p:nvSpPr>
        <p:spPr>
          <a:xfrm>
            <a:off x="5704907" y="1327335"/>
            <a:ext cx="4064606" cy="4064607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6F36F5A9-FF57-2865-4ED0-774CAE86F5C2}"/>
              </a:ext>
            </a:extLst>
          </p:cNvPr>
          <p:cNvSpPr/>
          <p:nvPr/>
        </p:nvSpPr>
        <p:spPr>
          <a:xfrm>
            <a:off x="272715" y="1314493"/>
            <a:ext cx="2661578" cy="2661579"/>
          </a:xfrm>
          <a:prstGeom prst="ellipse">
            <a:avLst/>
          </a:prstGeom>
          <a:solidFill>
            <a:schemeClr val="bg1"/>
          </a:solidFill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FA02C9C-3446-F11B-D773-F164963650D6}"/>
              </a:ext>
            </a:extLst>
          </p:cNvPr>
          <p:cNvSpPr/>
          <p:nvPr/>
        </p:nvSpPr>
        <p:spPr>
          <a:xfrm>
            <a:off x="972623" y="1314493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900DF064-57F2-440B-CCB8-54928D6225CB}"/>
              </a:ext>
            </a:extLst>
          </p:cNvPr>
          <p:cNvSpPr/>
          <p:nvPr/>
        </p:nvSpPr>
        <p:spPr>
          <a:xfrm>
            <a:off x="972623" y="273036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471FC2A0-3BED-8F9E-0F57-8150986344F0}"/>
              </a:ext>
            </a:extLst>
          </p:cNvPr>
          <p:cNvSpPr/>
          <p:nvPr/>
        </p:nvSpPr>
        <p:spPr>
          <a:xfrm>
            <a:off x="7106329" y="1314493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9B8FB484-4C07-E4C0-BA9C-EA45CE8025A1}"/>
              </a:ext>
            </a:extLst>
          </p:cNvPr>
          <p:cNvSpPr/>
          <p:nvPr/>
        </p:nvSpPr>
        <p:spPr>
          <a:xfrm>
            <a:off x="7106329" y="2730363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679740C5-53EF-F125-D554-63CE4E16948B}"/>
              </a:ext>
            </a:extLst>
          </p:cNvPr>
          <p:cNvSpPr/>
          <p:nvPr/>
        </p:nvSpPr>
        <p:spPr>
          <a:xfrm>
            <a:off x="7106329" y="4146234"/>
            <a:ext cx="1245708" cy="124570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BA1DB67-5369-26D3-A8FE-B91818C4DC5C}"/>
              </a:ext>
            </a:extLst>
          </p:cNvPr>
          <p:cNvSpPr txBox="1"/>
          <p:nvPr/>
        </p:nvSpPr>
        <p:spPr>
          <a:xfrm flipH="1">
            <a:off x="2933622" y="1821537"/>
            <a:ext cx="2357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∩ 환자 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= True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∩ 병변 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Abadi" panose="020B0604020202020204" pitchFamily="34" charset="0"/>
            </a:endParaRPr>
          </a:p>
          <a:p>
            <a:pPr algn="ctr"/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= False</a:t>
            </a:r>
          </a:p>
          <a:p>
            <a:pPr algn="ctr"/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313175-48B0-4A05-F017-4E2ED2ED2886}"/>
              </a:ext>
            </a:extLst>
          </p:cNvPr>
          <p:cNvSpPr txBox="1"/>
          <p:nvPr/>
        </p:nvSpPr>
        <p:spPr>
          <a:xfrm flipH="1">
            <a:off x="9785702" y="1821537"/>
            <a:ext cx="227707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∩ 환자 정보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= True</a:t>
            </a: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∩ 병변 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Abadi" panose="020B0604020202020204" pitchFamily="34" charset="0"/>
              </a:rPr>
              <a:t>= True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4F73211-BD0F-6627-C335-C59BF702EF5F}"/>
              </a:ext>
            </a:extLst>
          </p:cNvPr>
          <p:cNvSpPr txBox="1"/>
          <p:nvPr/>
        </p:nvSpPr>
        <p:spPr>
          <a:xfrm flipH="1">
            <a:off x="759118" y="175268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1BAF888-543A-B066-FF1F-BA22D65C391E}"/>
              </a:ext>
            </a:extLst>
          </p:cNvPr>
          <p:cNvSpPr txBox="1"/>
          <p:nvPr/>
        </p:nvSpPr>
        <p:spPr>
          <a:xfrm flipH="1">
            <a:off x="759118" y="3175298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환자 정보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CDAAC0-DEEF-73CE-0E4D-01A4192A8F73}"/>
              </a:ext>
            </a:extLst>
          </p:cNvPr>
          <p:cNvSpPr txBox="1"/>
          <p:nvPr/>
        </p:nvSpPr>
        <p:spPr>
          <a:xfrm flipH="1">
            <a:off x="6892824" y="1758814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이미지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4CBD7C9-5754-B244-FBBD-FAF9ACAC3826}"/>
              </a:ext>
            </a:extLst>
          </p:cNvPr>
          <p:cNvSpPr txBox="1"/>
          <p:nvPr/>
        </p:nvSpPr>
        <p:spPr>
          <a:xfrm flipH="1">
            <a:off x="6892824" y="3181431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환자 정보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3242A1-549D-B928-5788-C72A36514CA5}"/>
              </a:ext>
            </a:extLst>
          </p:cNvPr>
          <p:cNvSpPr txBox="1"/>
          <p:nvPr/>
        </p:nvSpPr>
        <p:spPr>
          <a:xfrm flipH="1">
            <a:off x="6884797" y="4607957"/>
            <a:ext cx="16887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병변</a:t>
            </a:r>
          </a:p>
        </p:txBody>
      </p:sp>
    </p:spTree>
    <p:extLst>
      <p:ext uri="{BB962C8B-B14F-4D97-AF65-F5344CB8AC3E}">
        <p14:creationId xmlns:p14="http://schemas.microsoft.com/office/powerpoint/2010/main" val="7849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5465061" y="343843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378041" y="1990207"/>
            <a:ext cx="140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Python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3623419" y="4881263"/>
            <a:ext cx="1641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Qt</a:t>
            </a:r>
            <a:b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designer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149284" y="5127485"/>
            <a:ext cx="1410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sample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126171"/>
            <a:chOff x="539420" y="4501092"/>
            <a:chExt cx="2331714" cy="11261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X-Ray </a:t>
              </a:r>
              <a:r>
                <a:rPr lang="ko-KR" altLang="en-US" sz="1200" dirty="0"/>
                <a:t>사진과 환자 정보는 </a:t>
              </a:r>
              <a:r>
                <a:rPr lang="en-US" altLang="ko-KR" sz="1200" dirty="0"/>
                <a:t>Qt Designer</a:t>
              </a:r>
              <a:r>
                <a:rPr lang="ko-KR" altLang="en-US" sz="1200" dirty="0"/>
                <a:t>로 제작한 </a:t>
              </a:r>
              <a:r>
                <a:rPr lang="en-US" altLang="ko-KR" sz="1200" dirty="0"/>
                <a:t>UI</a:t>
              </a:r>
              <a:r>
                <a:rPr lang="ko-KR" altLang="en-US" sz="1200" dirty="0"/>
                <a:t>에 출력하였다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GUI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1495503"/>
            <a:chOff x="9186928" y="4359290"/>
            <a:chExt cx="2331714" cy="149550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 dirty="0">
                  <a:solidFill>
                    <a:srgbClr val="808080"/>
                  </a:solidFill>
                  <a:latin typeface="Arial Unicode MS"/>
                  <a:ea typeface="JetBrains Mono"/>
                  <a:hlinkClick r:id="rId2"/>
                </a:rPr>
                <a:t>https://www.kaggle.com/da</a:t>
              </a:r>
              <a:r>
                <a:rPr lang="en-US" altLang="ko-KR" sz="1200" dirty="0">
                  <a:solidFill>
                    <a:srgbClr val="808080"/>
                  </a:solidFill>
                  <a:latin typeface="Arial Unicode MS"/>
                  <a:ea typeface="JetBrains Mono"/>
                  <a:hlinkClick r:id="rId2"/>
                </a:rPr>
                <a:t>t</a:t>
              </a:r>
              <a:r>
                <a:rPr lang="ko-KR" altLang="ko-KR" sz="1200" dirty="0" err="1">
                  <a:solidFill>
                    <a:srgbClr val="808080"/>
                  </a:solidFill>
                  <a:latin typeface="Arial Unicode MS"/>
                  <a:ea typeface="JetBrains Mono"/>
                  <a:hlinkClick r:id="rId2"/>
                </a:rPr>
                <a:t>asets</a:t>
              </a:r>
              <a:r>
                <a:rPr lang="ko-KR" altLang="ko-KR" sz="1200" dirty="0">
                  <a:solidFill>
                    <a:srgbClr val="808080"/>
                  </a:solidFill>
                  <a:latin typeface="Arial Unicode MS"/>
                  <a:ea typeface="JetBrains Mono"/>
                  <a:hlinkClick r:id="rId2"/>
                </a:rPr>
                <a:t>/nih-chest-xrays/</a:t>
              </a:r>
              <a:r>
                <a:rPr lang="ko-KR" altLang="ko-KR" sz="1200" dirty="0" err="1">
                  <a:solidFill>
                    <a:srgbClr val="808080"/>
                  </a:solidFill>
                  <a:latin typeface="Arial Unicode MS"/>
                  <a:ea typeface="JetBrains Mono"/>
                  <a:hlinkClick r:id="rId2"/>
                </a:rPr>
                <a:t>data</a:t>
              </a:r>
              <a:endParaRPr lang="en-US" altLang="ko-KR" sz="1200" dirty="0">
                <a:solidFill>
                  <a:srgbClr val="808080"/>
                </a:solidFill>
                <a:latin typeface="Arial Unicode MS"/>
                <a:ea typeface="JetBrains Mono"/>
              </a:endParaRPr>
            </a:p>
            <a:p>
              <a:pPr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ko-KR" sz="1200" dirty="0">
                  <a:latin typeface="Arial Unicode MS"/>
                  <a:ea typeface="JetBrains Mono"/>
                </a:rPr>
                <a:t>image_001 ~ image_003, BBox_List_2017.csv, Data_Entry_217.csv</a:t>
              </a:r>
              <a:endParaRPr lang="ko-KR" altLang="ko-KR" sz="2800" dirty="0">
                <a:latin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1474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Sample data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프로그램은 </a:t>
            </a:r>
            <a:r>
              <a:rPr lang="ko-KR" altLang="en-US" sz="1200" dirty="0" err="1"/>
              <a:t>파이썬을</a:t>
            </a:r>
            <a:r>
              <a:rPr lang="ko-KR" altLang="en-US" sz="1200" dirty="0"/>
              <a:t> 통해 작성하였으며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개발 환경으로는 파이참을 사용하였다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 언어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73919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281086" y="3351188"/>
            <a:ext cx="148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 저장 파일 지정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715567" y="3330059"/>
            <a:ext cx="12655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특정 질환 지정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5986400" y="3351188"/>
            <a:ext cx="145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이미지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인덱싱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ABCB81-0F44-4BF3-AF61-02BB2E8A1E2D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C1032-D960-4F33-819B-F6D211DA73BD}"/>
              </a:ext>
            </a:extLst>
          </p:cNvPr>
          <p:cNvSpPr txBox="1"/>
          <p:nvPr/>
        </p:nvSpPr>
        <p:spPr>
          <a:xfrm>
            <a:off x="9107622" y="3197301"/>
            <a:ext cx="20036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bg1"/>
                </a:solidFill>
                <a:latin typeface="+mj-ea"/>
                <a:ea typeface="+mj-ea"/>
              </a:rPr>
              <a:t>병변 및 정보 표시</a:t>
            </a:r>
          </a:p>
        </p:txBody>
      </p:sp>
    </p:spTree>
    <p:extLst>
      <p:ext uri="{BB962C8B-B14F-4D97-AF65-F5344CB8AC3E}">
        <p14:creationId xmlns:p14="http://schemas.microsoft.com/office/powerpoint/2010/main" val="4212509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882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이미지 저장파일 지정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865" y="1067138"/>
            <a:ext cx="6442179" cy="52197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94F538EA-65BB-4B39-9245-8A3E90D52D90}"/>
              </a:ext>
            </a:extLst>
          </p:cNvPr>
          <p:cNvSpPr/>
          <p:nvPr/>
        </p:nvSpPr>
        <p:spPr>
          <a:xfrm>
            <a:off x="4118994" y="1350628"/>
            <a:ext cx="436228" cy="1761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noFill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2BA5862-42DE-47DE-B819-FEFF65912A1E}"/>
              </a:ext>
            </a:extLst>
          </p:cNvPr>
          <p:cNvSpPr txBox="1"/>
          <p:nvPr/>
        </p:nvSpPr>
        <p:spPr>
          <a:xfrm>
            <a:off x="7608815" y="1067137"/>
            <a:ext cx="377932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load </a:t>
            </a:r>
          </a:p>
          <a:p>
            <a:endParaRPr lang="en-US" altLang="ko-KR" dirty="0"/>
          </a:p>
          <a:p>
            <a:r>
              <a:rPr lang="ko-KR" altLang="en-US" dirty="0"/>
              <a:t>디렉토리를 선택할 수 있는 </a:t>
            </a:r>
            <a:br>
              <a:rPr lang="en-US" altLang="ko-KR" dirty="0"/>
            </a:br>
            <a:r>
              <a:rPr lang="ko-KR" altLang="en-US" dirty="0"/>
              <a:t>창을 생성</a:t>
            </a:r>
          </a:p>
        </p:txBody>
      </p:sp>
    </p:spTree>
    <p:extLst>
      <p:ext uri="{BB962C8B-B14F-4D97-AF65-F5344CB8AC3E}">
        <p14:creationId xmlns:p14="http://schemas.microsoft.com/office/powerpoint/2010/main" val="152481877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452</TotalTime>
  <Words>3092</Words>
  <Application>Microsoft Office PowerPoint</Application>
  <PresentationFormat>와이드스크린</PresentationFormat>
  <Paragraphs>195</Paragraphs>
  <Slides>37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5" baseType="lpstr">
      <vt:lpstr>Arial Unicode MS</vt:lpstr>
      <vt:lpstr>JetBrains Mono</vt:lpstr>
      <vt:lpstr>Pretendard</vt:lpstr>
      <vt:lpstr>Pretendard Black</vt:lpstr>
      <vt:lpstr>맑은 고딕</vt:lpstr>
      <vt:lpstr>Abadi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HKIT</cp:lastModifiedBy>
  <cp:revision>36</cp:revision>
  <dcterms:created xsi:type="dcterms:W3CDTF">2022-12-21T02:15:26Z</dcterms:created>
  <dcterms:modified xsi:type="dcterms:W3CDTF">2024-03-15T02:01:36Z</dcterms:modified>
</cp:coreProperties>
</file>